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85" r:id="rId16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99529FF-FF11-441F-BF03-3C99010FBBBD}" v="8" dt="2021-07-25T21:59:49.941"/>
    <p1510:client id="{ABC29D64-D1C5-4D3E-914E-D1934AA19A2E}" v="29" dt="2021-07-26T15:10:38.233"/>
  </p1510:revLst>
</p1510:revInfo>
</file>

<file path=ppt/tableStyles.xml><?xml version="1.0" encoding="utf-8"?>
<a:tblStyleLst xmlns:a="http://schemas.openxmlformats.org/drawingml/2006/main" def="{CED1E367-611C-45E7-B56C-53FFFD2690AF}">
  <a:tblStyle styleId="{CED1E367-611C-45E7-B56C-53FFFD2690AF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09406549-AD49-44C8-9479-E7534293AE3B}" styleName="Table_1">
    <a:wholeTbl>
      <a:tcTxStyle b="off" i="off">
        <a:font>
          <a:latin typeface="Avenir Next LT Pro"/>
          <a:ea typeface="Avenir Next LT Pro"/>
          <a:cs typeface="Avenir Next LT Pro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0E7E9"/>
          </a:solidFill>
        </a:fill>
      </a:tcStyle>
    </a:wholeTbl>
    <a:band1H>
      <a:tcTxStyle b="off" i="off"/>
      <a:tcStyle>
        <a:tcBdr/>
        <a:fill>
          <a:solidFill>
            <a:srgbClr val="E0CBCF"/>
          </a:solidFill>
        </a:fill>
      </a:tcStyle>
    </a:band1H>
    <a:band2H>
      <a:tcTxStyle b="off" i="off"/>
      <a:tcStyle>
        <a:tcBdr/>
      </a:tcStyle>
    </a:band2H>
    <a:band1V>
      <a:tcTxStyle b="off" i="off"/>
      <a:tcStyle>
        <a:tcBdr/>
        <a:fill>
          <a:solidFill>
            <a:srgbClr val="E0CBCF"/>
          </a:solidFill>
        </a:fill>
      </a:tcStyle>
    </a:band1V>
    <a:band2V>
      <a:tcTxStyle b="off" i="off"/>
      <a:tcStyle>
        <a:tcBdr/>
      </a:tcStyle>
    </a:band2V>
    <a:lastCol>
      <a:tcTxStyle b="on" i="off">
        <a:font>
          <a:latin typeface="Avenir Next LT Pro"/>
          <a:ea typeface="Avenir Next LT Pro"/>
          <a:cs typeface="Avenir Next LT Pro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venir Next LT Pro"/>
          <a:ea typeface="Avenir Next LT Pro"/>
          <a:cs typeface="Avenir Next LT Pro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venir Next LT Pro"/>
          <a:ea typeface="Avenir Next LT Pro"/>
          <a:cs typeface="Avenir Next LT Pro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>
        <a:font>
          <a:latin typeface="Avenir Next LT Pro"/>
          <a:ea typeface="Avenir Next LT Pro"/>
          <a:cs typeface="Avenir Next LT Pro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jpe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8" name="Google Shape;8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9" name="Google Shape;18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6" name="Google Shape;19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3" name="Google Shape;203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0" name="Google Shape;210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7" name="Google Shape;217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68" name="Google Shape;368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2" name="Google Shape;10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2" name="Google Shape;122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3" name="Google Shape;123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0" name="Google Shape;130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1" name="Google Shape;131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" name="Google Shape;138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9" name="Google Shape;139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2" name="Google Shape;152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3" name="Google Shape;153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0" name="Google Shape;160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1" name="Google Shape;161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8" name="Google Shape;168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2" name="Google Shape;182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dt" idx="10"/>
          </p:nvPr>
        </p:nvSpPr>
        <p:spPr>
          <a:xfrm>
            <a:off x="838200" y="63246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ftr" idx="11"/>
          </p:nvPr>
        </p:nvSpPr>
        <p:spPr>
          <a:xfrm>
            <a:off x="4038600" y="632460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ldNum" idx="12"/>
          </p:nvPr>
        </p:nvSpPr>
        <p:spPr>
          <a:xfrm>
            <a:off x="8610600" y="63246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dt" idx="10"/>
          </p:nvPr>
        </p:nvSpPr>
        <p:spPr>
          <a:xfrm>
            <a:off x="838200" y="63246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2"/>
          <p:cNvSpPr txBox="1">
            <a:spLocks noGrp="1"/>
          </p:cNvSpPr>
          <p:nvPr>
            <p:ph type="ftr" idx="11"/>
          </p:nvPr>
        </p:nvSpPr>
        <p:spPr>
          <a:xfrm>
            <a:off x="4038600" y="632460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sldNum" idx="12"/>
          </p:nvPr>
        </p:nvSpPr>
        <p:spPr>
          <a:xfrm>
            <a:off x="8610600" y="63246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 txBox="1"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1"/>
          </p:nvPr>
        </p:nvSpPr>
        <p:spPr>
          <a:xfrm>
            <a:off x="838200" y="1949450"/>
            <a:ext cx="10515600" cy="4195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dt" idx="10"/>
          </p:nvPr>
        </p:nvSpPr>
        <p:spPr>
          <a:xfrm>
            <a:off x="838200" y="63246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ftr" idx="11"/>
          </p:nvPr>
        </p:nvSpPr>
        <p:spPr>
          <a:xfrm>
            <a:off x="4038600" y="632460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ldNum" idx="12"/>
          </p:nvPr>
        </p:nvSpPr>
        <p:spPr>
          <a:xfrm>
            <a:off x="8610600" y="63246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dt" idx="10"/>
          </p:nvPr>
        </p:nvSpPr>
        <p:spPr>
          <a:xfrm>
            <a:off x="838200" y="63246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ftr" idx="11"/>
          </p:nvPr>
        </p:nvSpPr>
        <p:spPr>
          <a:xfrm>
            <a:off x="4038600" y="632460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ldNum" idx="12"/>
          </p:nvPr>
        </p:nvSpPr>
        <p:spPr>
          <a:xfrm>
            <a:off x="8610600" y="63246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 txBox="1"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dt" idx="10"/>
          </p:nvPr>
        </p:nvSpPr>
        <p:spPr>
          <a:xfrm>
            <a:off x="838200" y="63246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ftr" idx="11"/>
          </p:nvPr>
        </p:nvSpPr>
        <p:spPr>
          <a:xfrm>
            <a:off x="4038600" y="632460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sldNum" idx="12"/>
          </p:nvPr>
        </p:nvSpPr>
        <p:spPr>
          <a:xfrm>
            <a:off x="8610600" y="63246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body" idx="1"/>
          </p:nvPr>
        </p:nvSpPr>
        <p:spPr>
          <a:xfrm>
            <a:off x="839788" y="1752600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sz="2400" b="1"/>
            </a:lvl1pPr>
            <a:lvl2pPr marL="914400" lvl="1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body" idx="2"/>
          </p:nvPr>
        </p:nvSpPr>
        <p:spPr>
          <a:xfrm>
            <a:off x="839788" y="2666999"/>
            <a:ext cx="5157787" cy="3522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3"/>
          </p:nvPr>
        </p:nvSpPr>
        <p:spPr>
          <a:xfrm>
            <a:off x="6172200" y="1752600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sz="2400" b="1"/>
            </a:lvl1pPr>
            <a:lvl2pPr marL="914400" lvl="1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body" idx="4"/>
          </p:nvPr>
        </p:nvSpPr>
        <p:spPr>
          <a:xfrm>
            <a:off x="6172200" y="2666999"/>
            <a:ext cx="5183188" cy="3522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dt" idx="10"/>
          </p:nvPr>
        </p:nvSpPr>
        <p:spPr>
          <a:xfrm>
            <a:off x="838200" y="63246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ftr" idx="11"/>
          </p:nvPr>
        </p:nvSpPr>
        <p:spPr>
          <a:xfrm>
            <a:off x="4038600" y="632460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sldNum" idx="12"/>
          </p:nvPr>
        </p:nvSpPr>
        <p:spPr>
          <a:xfrm>
            <a:off x="8610600" y="63246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dt" idx="10"/>
          </p:nvPr>
        </p:nvSpPr>
        <p:spPr>
          <a:xfrm>
            <a:off x="838200" y="63246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8"/>
          <p:cNvSpPr txBox="1">
            <a:spLocks noGrp="1"/>
          </p:cNvSpPr>
          <p:nvPr>
            <p:ph type="ftr" idx="11"/>
          </p:nvPr>
        </p:nvSpPr>
        <p:spPr>
          <a:xfrm>
            <a:off x="4038600" y="632460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sldNum" idx="12"/>
          </p:nvPr>
        </p:nvSpPr>
        <p:spPr>
          <a:xfrm>
            <a:off x="8610600" y="63246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9"/>
          <p:cNvSpPr txBox="1">
            <a:spLocks noGrp="1"/>
          </p:cNvSpPr>
          <p:nvPr>
            <p:ph type="dt" idx="10"/>
          </p:nvPr>
        </p:nvSpPr>
        <p:spPr>
          <a:xfrm>
            <a:off x="838200" y="63246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ftr" idx="11"/>
          </p:nvPr>
        </p:nvSpPr>
        <p:spPr>
          <a:xfrm>
            <a:off x="4038600" y="632460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sldNum" idx="12"/>
          </p:nvPr>
        </p:nvSpPr>
        <p:spPr>
          <a:xfrm>
            <a:off x="8610600" y="63246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1pPr>
            <a:lvl2pPr marL="914400" lvl="1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marL="2286000" lvl="4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dt" idx="10"/>
          </p:nvPr>
        </p:nvSpPr>
        <p:spPr>
          <a:xfrm>
            <a:off x="838200" y="63246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ftr" idx="11"/>
          </p:nvPr>
        </p:nvSpPr>
        <p:spPr>
          <a:xfrm>
            <a:off x="4038600" y="632460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0"/>
          <p:cNvSpPr txBox="1">
            <a:spLocks noGrp="1"/>
          </p:cNvSpPr>
          <p:nvPr>
            <p:ph type="sldNum" idx="12"/>
          </p:nvPr>
        </p:nvSpPr>
        <p:spPr>
          <a:xfrm>
            <a:off x="8610600" y="63246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>
            <a:spLocks noGrp="1"/>
          </p:cNvSpPr>
          <p:nvPr>
            <p:ph type="title"/>
          </p:nvPr>
        </p:nvSpPr>
        <p:spPr>
          <a:xfrm>
            <a:off x="838200" y="42545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body" idx="1"/>
          </p:nvPr>
        </p:nvSpPr>
        <p:spPr>
          <a:xfrm rot="5400000">
            <a:off x="3998119" y="-1210468"/>
            <a:ext cx="4195763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dt" idx="10"/>
          </p:nvPr>
        </p:nvSpPr>
        <p:spPr>
          <a:xfrm>
            <a:off x="838200" y="63246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ftr" idx="11"/>
          </p:nvPr>
        </p:nvSpPr>
        <p:spPr>
          <a:xfrm>
            <a:off x="4038600" y="632460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610600" y="63246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/>
          <p:nvPr/>
        </p:nvSpPr>
        <p:spPr>
          <a:xfrm>
            <a:off x="0" y="1"/>
            <a:ext cx="12192000" cy="6858004"/>
          </a:xfrm>
          <a:prstGeom prst="rect">
            <a:avLst/>
          </a:prstGeom>
          <a:solidFill>
            <a:srgbClr val="641C2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" name="Google Shape;11;p1"/>
          <p:cNvPicPr preferRelativeResize="0"/>
          <p:nvPr/>
        </p:nvPicPr>
        <p:blipFill rotWithShape="1">
          <a:blip r:embed="rId12">
            <a:alphaModFix amt="35000"/>
          </a:blip>
          <a:srcRect/>
          <a:stretch/>
        </p:blipFill>
        <p:spPr>
          <a:xfrm>
            <a:off x="0" y="1"/>
            <a:ext cx="12192000" cy="1392401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1"/>
          <p:cNvSpPr txBox="1">
            <a:spLocks noGrp="1"/>
          </p:cNvSpPr>
          <p:nvPr>
            <p:ph type="title"/>
          </p:nvPr>
        </p:nvSpPr>
        <p:spPr>
          <a:xfrm>
            <a:off x="838200" y="42545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sz="4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body" idx="1"/>
          </p:nvPr>
        </p:nvSpPr>
        <p:spPr>
          <a:xfrm>
            <a:off x="838200" y="1949450"/>
            <a:ext cx="10515600" cy="4195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dt" idx="10"/>
          </p:nvPr>
        </p:nvSpPr>
        <p:spPr>
          <a:xfrm>
            <a:off x="838200" y="63246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" name="Google Shape;15;p1"/>
          <p:cNvSpPr txBox="1">
            <a:spLocks noGrp="1"/>
          </p:cNvSpPr>
          <p:nvPr>
            <p:ph type="ftr" idx="11"/>
          </p:nvPr>
        </p:nvSpPr>
        <p:spPr>
          <a:xfrm>
            <a:off x="4038600" y="632460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Google Shape;16;p1"/>
          <p:cNvSpPr txBox="1">
            <a:spLocks noGrp="1"/>
          </p:cNvSpPr>
          <p:nvPr>
            <p:ph type="sldNum" idx="12"/>
          </p:nvPr>
        </p:nvSpPr>
        <p:spPr>
          <a:xfrm>
            <a:off x="8610600" y="63246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2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3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13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2">
              <a:alpha val="60000"/>
            </a:schemeClr>
          </a:solidFill>
          <a:ln w="12700" cap="flat" cmpd="sng">
            <a:solidFill>
              <a:srgbClr val="F2F2F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13"/>
          <p:cNvSpPr txBox="1">
            <a:spLocks noGrp="1"/>
          </p:cNvSpPr>
          <p:nvPr>
            <p:ph type="ctrTitle"/>
          </p:nvPr>
        </p:nvSpPr>
        <p:spPr>
          <a:xfrm>
            <a:off x="598072" y="-216981"/>
            <a:ext cx="5349722" cy="28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Arial"/>
              <a:buNone/>
            </a:pPr>
            <a:r>
              <a:rPr lang="en-US" dirty="0">
                <a:solidFill>
                  <a:schemeClr val="dk2"/>
                </a:solidFill>
              </a:rPr>
              <a:t>Final Presentation Team 524PC </a:t>
            </a:r>
            <a:r>
              <a:rPr lang="en-US" dirty="0" err="1">
                <a:solidFill>
                  <a:schemeClr val="dk2"/>
                </a:solidFill>
              </a:rPr>
              <a:t>RoboBoat</a:t>
            </a:r>
            <a:r>
              <a:rPr lang="en-US" dirty="0">
                <a:solidFill>
                  <a:schemeClr val="dk2"/>
                </a:solidFill>
              </a:rPr>
              <a:t> Pt. 1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93" name="Google Shape;93;p13"/>
          <p:cNvSpPr txBox="1">
            <a:spLocks noGrp="1"/>
          </p:cNvSpPr>
          <p:nvPr>
            <p:ph type="subTitle" idx="1"/>
          </p:nvPr>
        </p:nvSpPr>
        <p:spPr>
          <a:xfrm>
            <a:off x="598072" y="4885830"/>
            <a:ext cx="11590867" cy="1810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US" sz="2200">
                <a:solidFill>
                  <a:schemeClr val="dk2"/>
                </a:solidFill>
              </a:rPr>
              <a:t>By: Tamara McCaskill, Joseph Earnest, Manning Owens, Steven Harrington, Bryson Potts</a:t>
            </a:r>
            <a:endParaRPr/>
          </a:p>
        </p:txBody>
      </p:sp>
      <p:sp>
        <p:nvSpPr>
          <p:cNvPr id="95" name="Google Shape;95;p13"/>
          <p:cNvSpPr/>
          <p:nvPr/>
        </p:nvSpPr>
        <p:spPr>
          <a:xfrm>
            <a:off x="0" y="5730812"/>
            <a:ext cx="12192000" cy="1127188"/>
          </a:xfrm>
          <a:prstGeom prst="rect">
            <a:avLst/>
          </a:prstGeom>
          <a:solidFill>
            <a:srgbClr val="641C2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13"/>
          <p:cNvSpPr/>
          <p:nvPr/>
        </p:nvSpPr>
        <p:spPr>
          <a:xfrm rot="10800000">
            <a:off x="-3060" y="5730813"/>
            <a:ext cx="12191999" cy="1127186"/>
          </a:xfrm>
          <a:prstGeom prst="rect">
            <a:avLst/>
          </a:prstGeom>
          <a:blipFill rotWithShape="1">
            <a:blip r:embed="rId3">
              <a:alphaModFix amt="20000"/>
            </a:blip>
            <a:tile tx="889000" ty="0" sx="100000" sy="100000" flip="none" algn="tl"/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7" name="Google Shape;97;p13" descr="Image-Gallery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39342" y="5837206"/>
            <a:ext cx="914400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3" descr="RoboBoat 2020 - RoboBoat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193084" y="5891157"/>
            <a:ext cx="1222375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 txBox="1">
            <a:spLocks noGrp="1"/>
          </p:cNvSpPr>
          <p:nvPr>
            <p:ph type="sldNum" idx="12"/>
          </p:nvPr>
        </p:nvSpPr>
        <p:spPr>
          <a:xfrm>
            <a:off x="8610600" y="63246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fld id="{00000000-1234-1234-1234-123412341234}" type="slidenum">
              <a:rPr lang="en-US" sz="3600">
                <a:solidFill>
                  <a:srgbClr val="0C0C0C"/>
                </a:solidFill>
              </a:rPr>
              <a:t>1</a:t>
            </a:fld>
            <a:endParaRPr sz="3600">
              <a:solidFill>
                <a:srgbClr val="0C0C0C"/>
              </a:solidFill>
            </a:endParaRP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450C8419-93FF-4202-95FA-1D627C5861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6753" y="1036658"/>
            <a:ext cx="4938804" cy="328392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2"/>
          <p:cNvSpPr txBox="1">
            <a:spLocks noGrp="1"/>
          </p:cNvSpPr>
          <p:nvPr>
            <p:ph type="title"/>
          </p:nvPr>
        </p:nvSpPr>
        <p:spPr>
          <a:xfrm>
            <a:off x="604886" y="444499"/>
            <a:ext cx="113538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en-US"/>
              <a:t>Concept Selection – House of Quality </a:t>
            </a:r>
            <a:endParaRPr/>
          </a:p>
        </p:txBody>
      </p:sp>
      <p:sp>
        <p:nvSpPr>
          <p:cNvPr id="192" name="Google Shape;192;p22"/>
          <p:cNvSpPr txBox="1"/>
          <p:nvPr/>
        </p:nvSpPr>
        <p:spPr>
          <a:xfrm>
            <a:off x="1050925" y="6324600"/>
            <a:ext cx="1030287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0C0C0C"/>
                </a:solidFill>
                <a:latin typeface="Arial"/>
                <a:ea typeface="Arial"/>
                <a:cs typeface="Arial"/>
                <a:sym typeface="Arial"/>
              </a:rPr>
              <a:t>Joseph Earnest  				</a:t>
            </a:r>
            <a:fld id="{00000000-1234-1234-1234-123412341234}" type="slidenum">
              <a:rPr lang="en-US" sz="3600" b="0" i="0" u="none" strike="noStrike" cap="none">
                <a:solidFill>
                  <a:srgbClr val="0C0C0C"/>
                </a:solidFill>
                <a:latin typeface="Arial"/>
                <a:ea typeface="Arial"/>
                <a:cs typeface="Arial"/>
                <a:sym typeface="Arial"/>
              </a:rPr>
              <a:t>10</a:t>
            </a:fld>
            <a:endParaRPr sz="3600" b="0" i="0" u="none" strike="noStrike" cap="none">
              <a:solidFill>
                <a:srgbClr val="0C0C0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3" name="Google Shape;19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662892" y="1770062"/>
            <a:ext cx="6866215" cy="44199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3"/>
          <p:cNvSpPr txBox="1">
            <a:spLocks noGrp="1"/>
          </p:cNvSpPr>
          <p:nvPr>
            <p:ph type="title"/>
          </p:nvPr>
        </p:nvSpPr>
        <p:spPr>
          <a:xfrm>
            <a:off x="604886" y="444499"/>
            <a:ext cx="113538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en-US"/>
              <a:t>Concept Selection – Pugh Chart </a:t>
            </a:r>
            <a:endParaRPr/>
          </a:p>
        </p:txBody>
      </p:sp>
      <p:sp>
        <p:nvSpPr>
          <p:cNvPr id="199" name="Google Shape;199;p23"/>
          <p:cNvSpPr txBox="1"/>
          <p:nvPr/>
        </p:nvSpPr>
        <p:spPr>
          <a:xfrm>
            <a:off x="1050925" y="6324600"/>
            <a:ext cx="1030287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0C0C0C"/>
                </a:solidFill>
                <a:latin typeface="Arial"/>
                <a:ea typeface="Arial"/>
                <a:cs typeface="Arial"/>
                <a:sym typeface="Arial"/>
              </a:rPr>
              <a:t>Joseph Earnest 				</a:t>
            </a:r>
            <a:fld id="{00000000-1234-1234-1234-123412341234}" type="slidenum">
              <a:rPr lang="en-US" sz="3600" b="0" i="0" u="none" strike="noStrike" cap="none">
                <a:solidFill>
                  <a:srgbClr val="0C0C0C"/>
                </a:solidFill>
                <a:latin typeface="Arial"/>
                <a:ea typeface="Arial"/>
                <a:cs typeface="Arial"/>
                <a:sym typeface="Arial"/>
              </a:rPr>
              <a:t>11</a:t>
            </a:fld>
            <a:endParaRPr sz="3600" b="0" i="0" u="none" strike="noStrike" cap="none">
              <a:solidFill>
                <a:srgbClr val="0C0C0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0" name="Google Shape;200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15860" y="1656939"/>
            <a:ext cx="9160280" cy="44516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4"/>
          <p:cNvSpPr txBox="1">
            <a:spLocks noGrp="1"/>
          </p:cNvSpPr>
          <p:nvPr>
            <p:ph type="title"/>
          </p:nvPr>
        </p:nvSpPr>
        <p:spPr>
          <a:xfrm>
            <a:off x="437069" y="444499"/>
            <a:ext cx="12300409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11111"/>
              <a:buFont typeface="Arial"/>
              <a:buNone/>
            </a:pPr>
            <a:r>
              <a:rPr lang="en-US"/>
              <a:t>Concept Selection – Characteristic Comparison </a:t>
            </a:r>
            <a:endParaRPr/>
          </a:p>
        </p:txBody>
      </p:sp>
      <p:sp>
        <p:nvSpPr>
          <p:cNvPr id="206" name="Google Shape;206;p24"/>
          <p:cNvSpPr txBox="1"/>
          <p:nvPr/>
        </p:nvSpPr>
        <p:spPr>
          <a:xfrm>
            <a:off x="1050925" y="6324600"/>
            <a:ext cx="1030287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0C0C0C"/>
                </a:solidFill>
                <a:latin typeface="Arial"/>
                <a:ea typeface="Arial"/>
                <a:cs typeface="Arial"/>
                <a:sym typeface="Arial"/>
              </a:rPr>
              <a:t>Joseph Earnest  				</a:t>
            </a:r>
            <a:fld id="{00000000-1234-1234-1234-123412341234}" type="slidenum">
              <a:rPr lang="en-US" sz="3600" b="0" i="0" u="none" strike="noStrike" cap="none">
                <a:solidFill>
                  <a:srgbClr val="0C0C0C"/>
                </a:solidFill>
                <a:latin typeface="Arial"/>
                <a:ea typeface="Arial"/>
                <a:cs typeface="Arial"/>
                <a:sym typeface="Arial"/>
              </a:rPr>
              <a:t>12</a:t>
            </a:fld>
            <a:endParaRPr sz="3600" b="0" i="0" u="none" strike="noStrike" cap="none">
              <a:solidFill>
                <a:srgbClr val="0C0C0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7" name="Google Shape;207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37069" y="2376067"/>
            <a:ext cx="11317862" cy="30762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5"/>
          <p:cNvSpPr txBox="1">
            <a:spLocks noGrp="1"/>
          </p:cNvSpPr>
          <p:nvPr>
            <p:ph type="title"/>
          </p:nvPr>
        </p:nvSpPr>
        <p:spPr>
          <a:xfrm>
            <a:off x="604886" y="444499"/>
            <a:ext cx="113538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en-US"/>
              <a:t>Concept Selection – Decision Matrix </a:t>
            </a:r>
            <a:endParaRPr/>
          </a:p>
        </p:txBody>
      </p:sp>
      <p:sp>
        <p:nvSpPr>
          <p:cNvPr id="213" name="Google Shape;213;p25"/>
          <p:cNvSpPr txBox="1"/>
          <p:nvPr/>
        </p:nvSpPr>
        <p:spPr>
          <a:xfrm>
            <a:off x="1050925" y="6324600"/>
            <a:ext cx="1030287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0C0C0C"/>
                </a:solidFill>
                <a:latin typeface="Arial"/>
                <a:ea typeface="Arial"/>
                <a:cs typeface="Arial"/>
                <a:sym typeface="Arial"/>
              </a:rPr>
              <a:t>Joseph Earnest 				</a:t>
            </a:r>
            <a:fld id="{00000000-1234-1234-1234-123412341234}" type="slidenum">
              <a:rPr lang="en-US" sz="3600" b="0" i="0" u="none" strike="noStrike" cap="none">
                <a:solidFill>
                  <a:srgbClr val="0C0C0C"/>
                </a:solidFill>
                <a:latin typeface="Arial"/>
                <a:ea typeface="Arial"/>
                <a:cs typeface="Arial"/>
                <a:sym typeface="Arial"/>
              </a:rPr>
              <a:t>13</a:t>
            </a:fld>
            <a:endParaRPr sz="3600" b="0" i="0" u="none" strike="noStrike" cap="none">
              <a:solidFill>
                <a:srgbClr val="0C0C0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4" name="Google Shape;214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4886" y="2935767"/>
            <a:ext cx="10990083" cy="19102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6"/>
          <p:cNvSpPr txBox="1">
            <a:spLocks noGrp="1"/>
          </p:cNvSpPr>
          <p:nvPr>
            <p:ph type="title"/>
          </p:nvPr>
        </p:nvSpPr>
        <p:spPr>
          <a:xfrm>
            <a:off x="604886" y="444499"/>
            <a:ext cx="113538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en-US"/>
              <a:t>Concept Selection – Final Concept </a:t>
            </a:r>
            <a:endParaRPr/>
          </a:p>
        </p:txBody>
      </p:sp>
      <p:sp>
        <p:nvSpPr>
          <p:cNvPr id="220" name="Google Shape;220;p26"/>
          <p:cNvSpPr txBox="1"/>
          <p:nvPr/>
        </p:nvSpPr>
        <p:spPr>
          <a:xfrm>
            <a:off x="1050925" y="6324600"/>
            <a:ext cx="1030287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0C0C0C"/>
                </a:solidFill>
                <a:latin typeface="Arial"/>
                <a:ea typeface="Arial"/>
                <a:cs typeface="Arial"/>
                <a:sym typeface="Arial"/>
              </a:rPr>
              <a:t>Joseph Earnest 				</a:t>
            </a:r>
            <a:fld id="{00000000-1234-1234-1234-123412341234}" type="slidenum">
              <a:rPr lang="en-US" sz="3600" b="0" i="0" u="none" strike="noStrike" cap="none">
                <a:solidFill>
                  <a:srgbClr val="0C0C0C"/>
                </a:solidFill>
                <a:latin typeface="Arial"/>
                <a:ea typeface="Arial"/>
                <a:cs typeface="Arial"/>
                <a:sym typeface="Arial"/>
              </a:rPr>
              <a:t>14</a:t>
            </a:fld>
            <a:endParaRPr sz="3600" b="0" i="0" u="none" strike="noStrike" cap="none">
              <a:solidFill>
                <a:srgbClr val="0C0C0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1" name="Google Shape;221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28684" y="2306010"/>
            <a:ext cx="6134632" cy="34826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2F0"/>
        </a:solidFill>
        <a:effectLst/>
      </p:bgPr>
    </p:bg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42"/>
          <p:cNvSpPr/>
          <p:nvPr/>
        </p:nvSpPr>
        <p:spPr>
          <a:xfrm>
            <a:off x="0" y="1"/>
            <a:ext cx="12192000" cy="6858004"/>
          </a:xfrm>
          <a:prstGeom prst="rect">
            <a:avLst/>
          </a:prstGeom>
          <a:solidFill>
            <a:srgbClr val="641C2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71" name="Google Shape;371;p42"/>
          <p:cNvPicPr preferRelativeResize="0"/>
          <p:nvPr/>
        </p:nvPicPr>
        <p:blipFill rotWithShape="1">
          <a:blip r:embed="rId3">
            <a:alphaModFix amt="35000"/>
          </a:blip>
          <a:srcRect/>
          <a:stretch/>
        </p:blipFill>
        <p:spPr>
          <a:xfrm>
            <a:off x="0" y="1"/>
            <a:ext cx="12192000" cy="1392401"/>
          </a:xfrm>
          <a:prstGeom prst="rect">
            <a:avLst/>
          </a:prstGeom>
          <a:noFill/>
          <a:ln>
            <a:noFill/>
          </a:ln>
        </p:spPr>
      </p:pic>
      <p:sp>
        <p:nvSpPr>
          <p:cNvPr id="372" name="Google Shape;372;p42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F6F2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3" name="Google Shape;373;p42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2">
              <a:alpha val="69019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74" name="Google Shape;374;p42"/>
          <p:cNvPicPr preferRelativeResize="0"/>
          <p:nvPr/>
        </p:nvPicPr>
        <p:blipFill rotWithShape="1">
          <a:blip r:embed="rId4">
            <a:alphaModFix/>
          </a:blip>
          <a:srcRect t="37018" r="40625"/>
          <a:stretch/>
        </p:blipFill>
        <p:spPr>
          <a:xfrm rot="-5400000">
            <a:off x="55229" y="-39837"/>
            <a:ext cx="1311586" cy="1391261"/>
          </a:xfrm>
          <a:prstGeom prst="rect">
            <a:avLst/>
          </a:prstGeom>
          <a:noFill/>
          <a:ln>
            <a:noFill/>
          </a:ln>
        </p:spPr>
      </p:pic>
      <p:sp>
        <p:nvSpPr>
          <p:cNvPr id="375" name="Google Shape;375;p42"/>
          <p:cNvSpPr txBox="1">
            <a:spLocks noGrp="1"/>
          </p:cNvSpPr>
          <p:nvPr>
            <p:ph type="title"/>
          </p:nvPr>
        </p:nvSpPr>
        <p:spPr>
          <a:xfrm>
            <a:off x="1406653" y="4881415"/>
            <a:ext cx="9601200" cy="1676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</a:pPr>
            <a:r>
              <a:rPr lang="en-US">
                <a:solidFill>
                  <a:schemeClr val="dk2"/>
                </a:solidFill>
              </a:rPr>
              <a:t>Questions?</a:t>
            </a:r>
            <a:br>
              <a:rPr lang="en-US">
                <a:solidFill>
                  <a:schemeClr val="dk2"/>
                </a:solidFill>
              </a:rPr>
            </a:br>
            <a:br>
              <a:rPr lang="en-US">
                <a:solidFill>
                  <a:schemeClr val="dk2"/>
                </a:solidFill>
              </a:rPr>
            </a:br>
            <a:br>
              <a:rPr lang="en-US">
                <a:solidFill>
                  <a:schemeClr val="dk2"/>
                </a:solidFill>
              </a:rPr>
            </a:br>
            <a:br>
              <a:rPr lang="en-US">
                <a:solidFill>
                  <a:schemeClr val="dk2"/>
                </a:solidFill>
              </a:rPr>
            </a:br>
            <a:br>
              <a:rPr lang="en-US">
                <a:solidFill>
                  <a:schemeClr val="dk2"/>
                </a:solidFill>
              </a:rPr>
            </a:br>
            <a:br>
              <a:rPr lang="en-US">
                <a:solidFill>
                  <a:schemeClr val="dk2"/>
                </a:solidFill>
              </a:rPr>
            </a:br>
            <a:br>
              <a:rPr lang="en-US">
                <a:solidFill>
                  <a:schemeClr val="dk2"/>
                </a:solidFill>
              </a:rPr>
            </a:br>
            <a:br>
              <a:rPr lang="en-US">
                <a:solidFill>
                  <a:schemeClr val="dk2"/>
                </a:solidFill>
              </a:rPr>
            </a:br>
            <a:r>
              <a:rPr lang="en-US">
                <a:solidFill>
                  <a:schemeClr val="dk2"/>
                </a:solidFill>
              </a:rPr>
              <a:t>B.O.A.T</a:t>
            </a:r>
            <a:br>
              <a:rPr lang="en-US">
                <a:solidFill>
                  <a:schemeClr val="dk2"/>
                </a:solidFill>
              </a:rPr>
            </a:br>
            <a:r>
              <a:rPr lang="en-US" sz="2200">
                <a:solidFill>
                  <a:schemeClr val="dk2"/>
                </a:solidFill>
              </a:rPr>
              <a:t>(Best of All Time)</a:t>
            </a:r>
            <a:endParaRPr/>
          </a:p>
        </p:txBody>
      </p:sp>
      <p:pic>
        <p:nvPicPr>
          <p:cNvPr id="377" name="Google Shape;377;p42"/>
          <p:cNvPicPr preferRelativeResize="0"/>
          <p:nvPr/>
        </p:nvPicPr>
        <p:blipFill rotWithShape="1">
          <a:blip r:embed="rId5">
            <a:alphaModFix/>
          </a:blip>
          <a:srcRect r="46047"/>
          <a:stretch/>
        </p:blipFill>
        <p:spPr>
          <a:xfrm>
            <a:off x="10820400" y="1870604"/>
            <a:ext cx="1371600" cy="2548349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Google Shape;378;p42"/>
          <p:cNvSpPr txBox="1">
            <a:spLocks noGrp="1"/>
          </p:cNvSpPr>
          <p:nvPr>
            <p:ph type="sldNum" idx="12"/>
          </p:nvPr>
        </p:nvSpPr>
        <p:spPr>
          <a:xfrm>
            <a:off x="8610600" y="63246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fld id="{00000000-1234-1234-1234-123412341234}" type="slidenum">
              <a:rPr lang="en-US" sz="3600">
                <a:solidFill>
                  <a:schemeClr val="dk1"/>
                </a:solidFill>
              </a:rPr>
              <a:t>15</a:t>
            </a:fld>
            <a:endParaRPr sz="3600">
              <a:solidFill>
                <a:schemeClr val="dk1"/>
              </a:solidFill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309EAC3C-CB6E-4C02-9898-5BFB48EEC9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1089" y="1603813"/>
            <a:ext cx="5666773" cy="376796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4"/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4"/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lt2">
              <a:alpha val="69019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4"/>
          <p:cNvSpPr/>
          <p:nvPr/>
        </p:nvSpPr>
        <p:spPr>
          <a:xfrm>
            <a:off x="0" y="4590661"/>
            <a:ext cx="12192000" cy="2267339"/>
          </a:xfrm>
          <a:prstGeom prst="rect">
            <a:avLst/>
          </a:prstGeom>
          <a:solidFill>
            <a:srgbClr val="641C2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14"/>
          <p:cNvSpPr/>
          <p:nvPr/>
        </p:nvSpPr>
        <p:spPr>
          <a:xfrm rot="10800000">
            <a:off x="-3055" y="4583804"/>
            <a:ext cx="12191999" cy="2274195"/>
          </a:xfrm>
          <a:prstGeom prst="rect">
            <a:avLst/>
          </a:prstGeom>
          <a:blipFill rotWithShape="1">
            <a:blip r:embed="rId3">
              <a:alphaModFix amt="20000"/>
            </a:blip>
            <a:tile tx="889000" ty="0" sx="100000" sy="100000" flip="none" algn="tl"/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14"/>
          <p:cNvSpPr txBox="1">
            <a:spLocks noGrp="1"/>
          </p:cNvSpPr>
          <p:nvPr>
            <p:ph type="title"/>
          </p:nvPr>
        </p:nvSpPr>
        <p:spPr>
          <a:xfrm>
            <a:off x="1095913" y="4702563"/>
            <a:ext cx="10003200" cy="12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en-US"/>
              <a:t>The Team </a:t>
            </a:r>
            <a:endParaRPr/>
          </a:p>
        </p:txBody>
      </p:sp>
      <p:pic>
        <p:nvPicPr>
          <p:cNvPr id="109" name="Google Shape;109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5400000">
            <a:off x="-709266" y="986759"/>
            <a:ext cx="3870300" cy="2177100"/>
          </a:xfrm>
          <a:prstGeom prst="ellipse">
            <a:avLst/>
          </a:prstGeom>
          <a:noFill/>
          <a:ln w="28575" cap="flat" cmpd="sng">
            <a:solidFill>
              <a:srgbClr val="888888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10" name="Google Shape;110;p1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5400000">
            <a:off x="1682247" y="986759"/>
            <a:ext cx="3870300" cy="2177100"/>
          </a:xfrm>
          <a:prstGeom prst="ellipse">
            <a:avLst/>
          </a:prstGeom>
          <a:noFill/>
          <a:ln w="28575" cap="flat" cmpd="sng">
            <a:solidFill>
              <a:srgbClr val="888888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11" name="Google Shape;111;p14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920360" y="140909"/>
            <a:ext cx="2176200" cy="3868800"/>
          </a:xfrm>
          <a:prstGeom prst="ellipse">
            <a:avLst/>
          </a:prstGeom>
          <a:noFill/>
          <a:ln w="28575" cap="flat" cmpd="sng">
            <a:solidFill>
              <a:srgbClr val="888888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12" name="Google Shape;112;p14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 rot="5400000">
            <a:off x="8855285" y="987209"/>
            <a:ext cx="3868800" cy="2176200"/>
          </a:xfrm>
          <a:prstGeom prst="ellipse">
            <a:avLst/>
          </a:prstGeom>
          <a:noFill/>
          <a:ln w="28575" cap="flat" cmpd="sng">
            <a:solidFill>
              <a:srgbClr val="888888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13" name="Google Shape;113;p14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 rot="5400000">
            <a:off x="6464672" y="987209"/>
            <a:ext cx="3868800" cy="2176200"/>
          </a:xfrm>
          <a:prstGeom prst="ellipse">
            <a:avLst/>
          </a:prstGeom>
          <a:noFill/>
          <a:ln w="28575" cap="flat" cmpd="sng">
            <a:solidFill>
              <a:srgbClr val="888888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14" name="Google Shape;114;p14"/>
          <p:cNvSpPr txBox="1"/>
          <p:nvPr/>
        </p:nvSpPr>
        <p:spPr>
          <a:xfrm>
            <a:off x="137350" y="4048675"/>
            <a:ext cx="21771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Bryson Potts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dirty="0">
                <a:solidFill>
                  <a:schemeClr val="dk1"/>
                </a:solidFill>
              </a:rPr>
              <a:t>Design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Engineer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14"/>
          <p:cNvSpPr txBox="1"/>
          <p:nvPr/>
        </p:nvSpPr>
        <p:spPr>
          <a:xfrm>
            <a:off x="2648075" y="4094913"/>
            <a:ext cx="21762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Joseph Earnest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Design Engineer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14"/>
          <p:cNvSpPr txBox="1"/>
          <p:nvPr/>
        </p:nvSpPr>
        <p:spPr>
          <a:xfrm>
            <a:off x="5157900" y="4038575"/>
            <a:ext cx="21771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Manning Owens</a:t>
            </a:r>
            <a:endParaRPr sz="1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dirty="0">
                <a:solidFill>
                  <a:schemeClr val="dk1"/>
                </a:solidFill>
              </a:rPr>
              <a:t>Design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Engineer</a:t>
            </a:r>
            <a:endParaRPr sz="1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14"/>
          <p:cNvSpPr txBox="1"/>
          <p:nvPr/>
        </p:nvSpPr>
        <p:spPr>
          <a:xfrm>
            <a:off x="7479438" y="4038575"/>
            <a:ext cx="21771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Tamara McCaskill</a:t>
            </a:r>
            <a:endParaRPr sz="1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dirty="0">
                <a:solidFill>
                  <a:schemeClr val="dk1"/>
                </a:solidFill>
              </a:rPr>
              <a:t>Design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Engineer</a:t>
            </a:r>
            <a:endParaRPr sz="1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14"/>
          <p:cNvSpPr txBox="1"/>
          <p:nvPr/>
        </p:nvSpPr>
        <p:spPr>
          <a:xfrm>
            <a:off x="9801000" y="4038575"/>
            <a:ext cx="21771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Steven Harrington</a:t>
            </a:r>
            <a:endParaRPr sz="1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dirty="0">
                <a:solidFill>
                  <a:schemeClr val="dk1"/>
                </a:solidFill>
              </a:rPr>
              <a:t>Design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Engineer</a:t>
            </a:r>
            <a:endParaRPr sz="1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14"/>
          <p:cNvSpPr txBox="1">
            <a:spLocks noGrp="1"/>
          </p:cNvSpPr>
          <p:nvPr>
            <p:ph type="sldNum" idx="12"/>
          </p:nvPr>
        </p:nvSpPr>
        <p:spPr>
          <a:xfrm>
            <a:off x="8610600" y="632460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fld id="{00000000-1234-1234-1234-123412341234}" type="slidenum">
              <a:rPr lang="en-US" sz="3600">
                <a:solidFill>
                  <a:srgbClr val="0C0C0C"/>
                </a:solidFill>
              </a:rPr>
              <a:t>2</a:t>
            </a:fld>
            <a:endParaRPr sz="3600" dirty="0">
              <a:solidFill>
                <a:srgbClr val="0C0C0C"/>
              </a:solidFill>
            </a:endParaRPr>
          </a:p>
        </p:txBody>
      </p:sp>
      <p:sp>
        <p:nvSpPr>
          <p:cNvPr id="18" name="Google Shape;173;p20">
            <a:extLst>
              <a:ext uri="{FF2B5EF4-FFF2-40B4-BE49-F238E27FC236}">
                <a16:creationId xmlns:a16="http://schemas.microsoft.com/office/drawing/2014/main" id="{F6F34116-576A-4712-AA30-26E95EB8E659}"/>
              </a:ext>
            </a:extLst>
          </p:cNvPr>
          <p:cNvSpPr txBox="1"/>
          <p:nvPr/>
        </p:nvSpPr>
        <p:spPr>
          <a:xfrm>
            <a:off x="1050925" y="6324600"/>
            <a:ext cx="1030287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dirty="0">
                <a:solidFill>
                  <a:srgbClr val="0C0C0C"/>
                </a:solidFill>
              </a:rPr>
              <a:t>Tamara McCaskill</a:t>
            </a:r>
            <a:r>
              <a:rPr lang="en-US" sz="3600" b="0" i="0" u="none" strike="noStrike" cap="none" dirty="0">
                <a:solidFill>
                  <a:srgbClr val="0C0C0C"/>
                </a:solidFill>
                <a:latin typeface="Arial"/>
                <a:ea typeface="Arial"/>
                <a:cs typeface="Arial"/>
                <a:sym typeface="Arial"/>
              </a:rPr>
              <a:t>  			</a:t>
            </a:r>
            <a:fld id="{00000000-1234-1234-1234-123412341234}" type="slidenum">
              <a:rPr lang="en-US" sz="3600" b="0" i="0" u="none" strike="noStrike" cap="none">
                <a:solidFill>
                  <a:srgbClr val="0C0C0C"/>
                </a:solidFill>
                <a:latin typeface="Arial"/>
                <a:ea typeface="Arial"/>
                <a:cs typeface="Arial"/>
                <a:sym typeface="Arial"/>
              </a:rPr>
              <a:t>2</a:t>
            </a:fld>
            <a:endParaRPr sz="3600" b="0" i="0" u="none" strike="noStrike" cap="none" dirty="0">
              <a:solidFill>
                <a:srgbClr val="0C0C0C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5"/>
          <p:cNvSpPr txBox="1">
            <a:spLocks noGrp="1"/>
          </p:cNvSpPr>
          <p:nvPr>
            <p:ph type="title"/>
          </p:nvPr>
        </p:nvSpPr>
        <p:spPr>
          <a:xfrm>
            <a:off x="838200" y="36576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Project Overview</a:t>
            </a:r>
            <a:endParaRPr/>
          </a:p>
        </p:txBody>
      </p:sp>
      <p:sp>
        <p:nvSpPr>
          <p:cNvPr id="126" name="Google Shape;126;p15"/>
          <p:cNvSpPr txBox="1">
            <a:spLocks noGrp="1"/>
          </p:cNvSpPr>
          <p:nvPr>
            <p:ph type="body" idx="1"/>
          </p:nvPr>
        </p:nvSpPr>
        <p:spPr>
          <a:xfrm>
            <a:off x="838200" y="1691450"/>
            <a:ext cx="10515600" cy="41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85000" lnSpcReduction="1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44226"/>
              <a:buNone/>
            </a:pPr>
            <a:r>
              <a:rPr lang="en-US" sz="4400"/>
              <a:t>This project aims to demonstrate the skills acquired through our mechanical engineering program by designing and constructing a ship with autonomous functions that can complete the course objectives of the 2021 RoboBoat competition.</a:t>
            </a:r>
            <a:endParaRPr sz="44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76904"/>
              <a:buNone/>
            </a:pPr>
            <a:endParaRPr sz="11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62162"/>
              <a:buNone/>
            </a:pPr>
            <a:endParaRPr sz="1200">
              <a:solidFill>
                <a:schemeClr val="dk1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287"/>
              <a:buFont typeface="Arial"/>
              <a:buNone/>
            </a:pPr>
            <a:endParaRPr sz="435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09"/>
              <a:buFont typeface="Arial"/>
              <a:buNone/>
            </a:pPr>
            <a:endParaRPr sz="1800">
              <a:solidFill>
                <a:srgbClr val="595959"/>
              </a:solidFill>
            </a:endParaRPr>
          </a:p>
          <a:p>
            <a:pPr marL="0" lvl="0" indent="0" algn="l" rtl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ct val="69498"/>
              <a:buNone/>
            </a:pPr>
            <a:endParaRPr/>
          </a:p>
        </p:txBody>
      </p:sp>
      <p:sp>
        <p:nvSpPr>
          <p:cNvPr id="6" name="Google Shape;173;p20">
            <a:extLst>
              <a:ext uri="{FF2B5EF4-FFF2-40B4-BE49-F238E27FC236}">
                <a16:creationId xmlns:a16="http://schemas.microsoft.com/office/drawing/2014/main" id="{1EC42FCF-B0C1-4EE2-AEE0-EF60D1CC2903}"/>
              </a:ext>
            </a:extLst>
          </p:cNvPr>
          <p:cNvSpPr txBox="1"/>
          <p:nvPr/>
        </p:nvSpPr>
        <p:spPr>
          <a:xfrm>
            <a:off x="1050925" y="6324600"/>
            <a:ext cx="1030287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dirty="0">
                <a:solidFill>
                  <a:srgbClr val="0C0C0C"/>
                </a:solidFill>
              </a:rPr>
              <a:t>Tamara McCaskill</a:t>
            </a:r>
            <a:r>
              <a:rPr lang="en-US" sz="3600" b="0" i="0" u="none" strike="noStrike" cap="none" dirty="0">
                <a:solidFill>
                  <a:srgbClr val="0C0C0C"/>
                </a:solidFill>
                <a:latin typeface="Arial"/>
                <a:ea typeface="Arial"/>
                <a:cs typeface="Arial"/>
                <a:sym typeface="Arial"/>
              </a:rPr>
              <a:t>  			</a:t>
            </a:r>
            <a:fld id="{00000000-1234-1234-1234-123412341234}" type="slidenum">
              <a:rPr lang="en-US" sz="3600" b="0" i="0" u="none" strike="noStrike" cap="none">
                <a:solidFill>
                  <a:srgbClr val="0C0C0C"/>
                </a:solidFill>
                <a:latin typeface="Arial"/>
                <a:ea typeface="Arial"/>
                <a:cs typeface="Arial"/>
                <a:sym typeface="Arial"/>
              </a:rPr>
              <a:t>3</a:t>
            </a:fld>
            <a:endParaRPr sz="3600" b="0" i="0" u="none" strike="noStrike" cap="none" dirty="0">
              <a:solidFill>
                <a:srgbClr val="0C0C0C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6"/>
          <p:cNvSpPr txBox="1">
            <a:spLocks noGrp="1"/>
          </p:cNvSpPr>
          <p:nvPr>
            <p:ph type="title"/>
          </p:nvPr>
        </p:nvSpPr>
        <p:spPr>
          <a:xfrm>
            <a:off x="838200" y="36576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Competition Background</a:t>
            </a:r>
            <a:endParaRPr/>
          </a:p>
        </p:txBody>
      </p:sp>
      <p:sp>
        <p:nvSpPr>
          <p:cNvPr id="134" name="Google Shape;134;p16"/>
          <p:cNvSpPr txBox="1">
            <a:spLocks noGrp="1"/>
          </p:cNvSpPr>
          <p:nvPr>
            <p:ph type="body" idx="1"/>
          </p:nvPr>
        </p:nvSpPr>
        <p:spPr>
          <a:xfrm>
            <a:off x="838200" y="1595650"/>
            <a:ext cx="10515600" cy="41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457200" lvl="0" indent="-401680" algn="l" rtl="0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3206"/>
              <a:buChar char="➔"/>
            </a:pPr>
            <a:r>
              <a:rPr lang="en-US" sz="3206"/>
              <a:t>RoboBoat is an international competition hosted by RoboNation in Daytona, Florida.</a:t>
            </a:r>
            <a:endParaRPr sz="3206"/>
          </a:p>
          <a:p>
            <a:pPr marL="457200" lvl="0" indent="-40168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6"/>
              <a:buChar char="➔"/>
            </a:pPr>
            <a:r>
              <a:rPr lang="en-US" sz="3206"/>
              <a:t>Competitors create autonomous surface vehicles (ASVs) to complete simplified tasks.</a:t>
            </a:r>
            <a:endParaRPr sz="3206"/>
          </a:p>
          <a:p>
            <a:pPr marL="457200" lvl="0" indent="-40168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6"/>
              <a:buChar char="➔"/>
            </a:pPr>
            <a:r>
              <a:rPr lang="en-US" sz="3206"/>
              <a:t>These tasks simulate real-world challenges in the maritime industry, such as surveillance, object delivery, and navigation.</a:t>
            </a:r>
            <a:endParaRPr sz="3206"/>
          </a:p>
          <a:p>
            <a:pPr marL="457200" lvl="0" indent="0" algn="l" rtl="0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SzPts val="1800"/>
              <a:buNone/>
            </a:pPr>
            <a:endParaRPr sz="2200"/>
          </a:p>
          <a:p>
            <a:pPr marL="0" lvl="0" indent="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/>
          </a:p>
        </p:txBody>
      </p:sp>
      <p:sp>
        <p:nvSpPr>
          <p:cNvPr id="5" name="Google Shape;173;p20">
            <a:extLst>
              <a:ext uri="{FF2B5EF4-FFF2-40B4-BE49-F238E27FC236}">
                <a16:creationId xmlns:a16="http://schemas.microsoft.com/office/drawing/2014/main" id="{BECDD989-2761-4005-9461-DA5F8C8C7E6E}"/>
              </a:ext>
            </a:extLst>
          </p:cNvPr>
          <p:cNvSpPr txBox="1"/>
          <p:nvPr/>
        </p:nvSpPr>
        <p:spPr>
          <a:xfrm>
            <a:off x="1050925" y="6324600"/>
            <a:ext cx="1030287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dirty="0">
                <a:solidFill>
                  <a:srgbClr val="0C0C0C"/>
                </a:solidFill>
              </a:rPr>
              <a:t>Tamara McCaskill</a:t>
            </a:r>
            <a:r>
              <a:rPr lang="en-US" sz="3600" b="0" i="0" u="none" strike="noStrike" cap="none" dirty="0">
                <a:solidFill>
                  <a:srgbClr val="0C0C0C"/>
                </a:solidFill>
                <a:latin typeface="Arial"/>
                <a:ea typeface="Arial"/>
                <a:cs typeface="Arial"/>
                <a:sym typeface="Arial"/>
              </a:rPr>
              <a:t>  			</a:t>
            </a:r>
            <a:fld id="{00000000-1234-1234-1234-123412341234}" type="slidenum">
              <a:rPr lang="en-US" sz="3600" b="0" i="0" u="none" strike="noStrike" cap="none">
                <a:solidFill>
                  <a:srgbClr val="0C0C0C"/>
                </a:solidFill>
                <a:latin typeface="Arial"/>
                <a:ea typeface="Arial"/>
                <a:cs typeface="Arial"/>
                <a:sym typeface="Arial"/>
              </a:rPr>
              <a:t>4</a:t>
            </a:fld>
            <a:endParaRPr sz="3600" b="0" i="0" u="none" strike="noStrike" cap="none" dirty="0">
              <a:solidFill>
                <a:srgbClr val="0C0C0C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7"/>
          <p:cNvSpPr txBox="1">
            <a:spLocks noGrp="1"/>
          </p:cNvSpPr>
          <p:nvPr>
            <p:ph type="title"/>
          </p:nvPr>
        </p:nvSpPr>
        <p:spPr>
          <a:xfrm>
            <a:off x="838200" y="36576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Example Tasks…..</a:t>
            </a:r>
            <a:endParaRPr/>
          </a:p>
        </p:txBody>
      </p:sp>
      <p:pic>
        <p:nvPicPr>
          <p:cNvPr id="143" name="Google Shape;143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8198" y="1691450"/>
            <a:ext cx="4497792" cy="313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17"/>
          <p:cNvPicPr preferRelativeResize="0"/>
          <p:nvPr/>
        </p:nvPicPr>
        <p:blipFill rotWithShape="1">
          <a:blip r:embed="rId4">
            <a:alphaModFix/>
          </a:blip>
          <a:srcRect l="893" r="891"/>
          <a:stretch/>
        </p:blipFill>
        <p:spPr>
          <a:xfrm>
            <a:off x="6992713" y="1691450"/>
            <a:ext cx="4361100" cy="31338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17"/>
          <p:cNvSpPr txBox="1"/>
          <p:nvPr/>
        </p:nvSpPr>
        <p:spPr>
          <a:xfrm>
            <a:off x="1333500" y="5252350"/>
            <a:ext cx="2993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17"/>
          <p:cNvSpPr txBox="1"/>
          <p:nvPr/>
        </p:nvSpPr>
        <p:spPr>
          <a:xfrm>
            <a:off x="5894625" y="5482100"/>
            <a:ext cx="2993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17"/>
          <p:cNvSpPr txBox="1"/>
          <p:nvPr/>
        </p:nvSpPr>
        <p:spPr>
          <a:xfrm>
            <a:off x="2373100" y="5335150"/>
            <a:ext cx="2993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17"/>
          <p:cNvSpPr txBox="1"/>
          <p:nvPr/>
        </p:nvSpPr>
        <p:spPr>
          <a:xfrm>
            <a:off x="1198750" y="4912700"/>
            <a:ext cx="37767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Navigation Challenge</a:t>
            </a:r>
            <a:endParaRPr sz="25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17"/>
          <p:cNvSpPr txBox="1"/>
          <p:nvPr/>
        </p:nvSpPr>
        <p:spPr>
          <a:xfrm>
            <a:off x="6992700" y="4912700"/>
            <a:ext cx="43611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Object Delivery Challenge</a:t>
            </a:r>
            <a:endParaRPr sz="25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73;p20">
            <a:extLst>
              <a:ext uri="{FF2B5EF4-FFF2-40B4-BE49-F238E27FC236}">
                <a16:creationId xmlns:a16="http://schemas.microsoft.com/office/drawing/2014/main" id="{EBADFB24-323D-417D-A536-CDCE52752ED2}"/>
              </a:ext>
            </a:extLst>
          </p:cNvPr>
          <p:cNvSpPr txBox="1"/>
          <p:nvPr/>
        </p:nvSpPr>
        <p:spPr>
          <a:xfrm>
            <a:off x="1050925" y="6324600"/>
            <a:ext cx="1030287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dirty="0">
                <a:solidFill>
                  <a:srgbClr val="0C0C0C"/>
                </a:solidFill>
              </a:rPr>
              <a:t>Tamara McCaskill</a:t>
            </a:r>
            <a:r>
              <a:rPr lang="en-US" sz="3600" b="0" i="0" u="none" strike="noStrike" cap="none" dirty="0">
                <a:solidFill>
                  <a:srgbClr val="0C0C0C"/>
                </a:solidFill>
                <a:latin typeface="Arial"/>
                <a:ea typeface="Arial"/>
                <a:cs typeface="Arial"/>
                <a:sym typeface="Arial"/>
              </a:rPr>
              <a:t>  			</a:t>
            </a:r>
            <a:fld id="{00000000-1234-1234-1234-123412341234}" type="slidenum">
              <a:rPr lang="en-US" sz="3600" b="0" i="0" u="none" strike="noStrike" cap="none">
                <a:solidFill>
                  <a:srgbClr val="0C0C0C"/>
                </a:solidFill>
                <a:latin typeface="Arial"/>
                <a:ea typeface="Arial"/>
                <a:cs typeface="Arial"/>
                <a:sym typeface="Arial"/>
              </a:rPr>
              <a:t>5</a:t>
            </a:fld>
            <a:endParaRPr sz="3600" b="0" i="0" u="none" strike="noStrike" cap="none" dirty="0">
              <a:solidFill>
                <a:srgbClr val="0C0C0C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8"/>
          <p:cNvSpPr txBox="1">
            <a:spLocks noGrp="1"/>
          </p:cNvSpPr>
          <p:nvPr>
            <p:ph type="title"/>
          </p:nvPr>
        </p:nvSpPr>
        <p:spPr>
          <a:xfrm>
            <a:off x="838200" y="36576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Previous Overall Competition Winners</a:t>
            </a:r>
            <a:endParaRPr/>
          </a:p>
        </p:txBody>
      </p:sp>
      <p:pic>
        <p:nvPicPr>
          <p:cNvPr id="157" name="Google Shape;157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9700" y="2034250"/>
            <a:ext cx="10492605" cy="3092962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73;p20">
            <a:extLst>
              <a:ext uri="{FF2B5EF4-FFF2-40B4-BE49-F238E27FC236}">
                <a16:creationId xmlns:a16="http://schemas.microsoft.com/office/drawing/2014/main" id="{CB33BE75-BCCC-4BBD-A4D1-C3066A9CA6CB}"/>
              </a:ext>
            </a:extLst>
          </p:cNvPr>
          <p:cNvSpPr txBox="1"/>
          <p:nvPr/>
        </p:nvSpPr>
        <p:spPr>
          <a:xfrm>
            <a:off x="1050925" y="6324600"/>
            <a:ext cx="1030287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dirty="0">
                <a:solidFill>
                  <a:srgbClr val="0C0C0C"/>
                </a:solidFill>
              </a:rPr>
              <a:t>Tamara McCaskill</a:t>
            </a:r>
            <a:r>
              <a:rPr lang="en-US" sz="3600" b="0" i="0" u="none" strike="noStrike" cap="none" dirty="0">
                <a:solidFill>
                  <a:srgbClr val="0C0C0C"/>
                </a:solidFill>
                <a:latin typeface="Arial"/>
                <a:ea typeface="Arial"/>
                <a:cs typeface="Arial"/>
                <a:sym typeface="Arial"/>
              </a:rPr>
              <a:t>  			</a:t>
            </a:r>
            <a:fld id="{00000000-1234-1234-1234-123412341234}" type="slidenum">
              <a:rPr lang="en-US" sz="3600" b="0" i="0" u="none" strike="noStrike" cap="none">
                <a:solidFill>
                  <a:srgbClr val="0C0C0C"/>
                </a:solidFill>
                <a:latin typeface="Arial"/>
                <a:ea typeface="Arial"/>
                <a:cs typeface="Arial"/>
                <a:sym typeface="Arial"/>
              </a:rPr>
              <a:t>6</a:t>
            </a:fld>
            <a:endParaRPr sz="3600" b="0" i="0" u="none" strike="noStrike" cap="none" dirty="0">
              <a:solidFill>
                <a:srgbClr val="0C0C0C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9"/>
          <p:cNvSpPr txBox="1">
            <a:spLocks noGrp="1"/>
          </p:cNvSpPr>
          <p:nvPr>
            <p:ph type="title"/>
          </p:nvPr>
        </p:nvSpPr>
        <p:spPr>
          <a:xfrm>
            <a:off x="838200" y="36576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1"/>
              <a:buFont typeface="Arial"/>
              <a:buNone/>
            </a:pPr>
            <a:r>
              <a:rPr lang="en-US" sz="4942"/>
              <a:t>Due to COVID….</a:t>
            </a:r>
            <a:endParaRPr sz="4942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/>
          </a:p>
        </p:txBody>
      </p:sp>
      <p:sp>
        <p:nvSpPr>
          <p:cNvPr id="164" name="Google Shape;164;p19"/>
          <p:cNvSpPr txBox="1">
            <a:spLocks noGrp="1"/>
          </p:cNvSpPr>
          <p:nvPr>
            <p:ph type="body" idx="1"/>
          </p:nvPr>
        </p:nvSpPr>
        <p:spPr>
          <a:xfrm>
            <a:off x="838200" y="1331100"/>
            <a:ext cx="10515600" cy="48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This year’s RoboBoat 2021 competition was held online.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/>
              <a:t>Required Deliverables Included:</a:t>
            </a:r>
            <a:endParaRPr sz="24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➔"/>
            </a:pPr>
            <a:r>
              <a:rPr lang="en-US" sz="2400"/>
              <a:t> Short Skills Video </a:t>
            </a:r>
            <a:endParaRPr sz="2400"/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➔"/>
            </a:pPr>
            <a:r>
              <a:rPr lang="en-US" sz="2400"/>
              <a:t> Detailed Technical Report </a:t>
            </a:r>
            <a:endParaRPr sz="2400"/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➔"/>
            </a:pPr>
            <a:r>
              <a:rPr lang="en-US" sz="2400"/>
              <a:t>Team Website Page</a:t>
            </a:r>
            <a:endParaRPr sz="2400"/>
          </a:p>
          <a:p>
            <a:pPr marL="0" lvl="0" indent="457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i="1"/>
              <a:t>https://pcspear.org/the-2020-2021-team/</a:t>
            </a:r>
            <a:endParaRPr sz="2400" i="1"/>
          </a:p>
          <a:p>
            <a:pPr marL="0" lvl="0" indent="0" algn="l" rtl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endParaRPr sz="3100"/>
          </a:p>
        </p:txBody>
      </p:sp>
      <p:sp>
        <p:nvSpPr>
          <p:cNvPr id="5" name="Google Shape;173;p20">
            <a:extLst>
              <a:ext uri="{FF2B5EF4-FFF2-40B4-BE49-F238E27FC236}">
                <a16:creationId xmlns:a16="http://schemas.microsoft.com/office/drawing/2014/main" id="{50772E89-90CF-43D9-8417-3D21033B583E}"/>
              </a:ext>
            </a:extLst>
          </p:cNvPr>
          <p:cNvSpPr txBox="1"/>
          <p:nvPr/>
        </p:nvSpPr>
        <p:spPr>
          <a:xfrm>
            <a:off x="1050925" y="6324600"/>
            <a:ext cx="1030287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dirty="0">
                <a:solidFill>
                  <a:srgbClr val="0C0C0C"/>
                </a:solidFill>
              </a:rPr>
              <a:t>Tamara McCaskill</a:t>
            </a:r>
            <a:r>
              <a:rPr lang="en-US" sz="3600" b="0" i="0" u="none" strike="noStrike" cap="none" dirty="0">
                <a:solidFill>
                  <a:srgbClr val="0C0C0C"/>
                </a:solidFill>
                <a:latin typeface="Arial"/>
                <a:ea typeface="Arial"/>
                <a:cs typeface="Arial"/>
                <a:sym typeface="Arial"/>
              </a:rPr>
              <a:t>  			</a:t>
            </a:r>
            <a:fld id="{00000000-1234-1234-1234-123412341234}" type="slidenum">
              <a:rPr lang="en-US" sz="3600" b="0" i="0" u="none" strike="noStrike" cap="none">
                <a:solidFill>
                  <a:srgbClr val="0C0C0C"/>
                </a:solidFill>
                <a:latin typeface="Arial"/>
                <a:ea typeface="Arial"/>
                <a:cs typeface="Arial"/>
                <a:sym typeface="Arial"/>
              </a:rPr>
              <a:t>7</a:t>
            </a:fld>
            <a:endParaRPr sz="3600" b="0" i="0" u="none" strike="noStrike" cap="none" dirty="0">
              <a:solidFill>
                <a:srgbClr val="0C0C0C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0"/>
          <p:cNvSpPr txBox="1"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en-US"/>
              <a:t>Preliminary Designs</a:t>
            </a:r>
            <a:endParaRPr/>
          </a:p>
        </p:txBody>
      </p:sp>
      <p:sp>
        <p:nvSpPr>
          <p:cNvPr id="171" name="Google Shape;171;p20"/>
          <p:cNvSpPr txBox="1">
            <a:spLocks noGrp="1"/>
          </p:cNvSpPr>
          <p:nvPr>
            <p:ph type="body" idx="1"/>
          </p:nvPr>
        </p:nvSpPr>
        <p:spPr>
          <a:xfrm>
            <a:off x="6096000" y="2101849"/>
            <a:ext cx="5257800" cy="4195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/>
          </a:p>
          <a:p>
            <a:pPr marL="0" lvl="0" indent="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endParaRPr/>
          </a:p>
          <a:p>
            <a:pPr marL="228600" lvl="0" indent="-508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endParaRPr/>
          </a:p>
        </p:txBody>
      </p:sp>
      <p:sp>
        <p:nvSpPr>
          <p:cNvPr id="172" name="Google Shape;172;p20"/>
          <p:cNvSpPr txBox="1"/>
          <p:nvPr/>
        </p:nvSpPr>
        <p:spPr>
          <a:xfrm>
            <a:off x="990600" y="2101850"/>
            <a:ext cx="5257800" cy="4195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marR="0" lvl="0" indent="-508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20"/>
          <p:cNvSpPr txBox="1"/>
          <p:nvPr/>
        </p:nvSpPr>
        <p:spPr>
          <a:xfrm>
            <a:off x="1050925" y="6324600"/>
            <a:ext cx="1030287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 dirty="0">
                <a:solidFill>
                  <a:srgbClr val="0C0C0C"/>
                </a:solidFill>
                <a:latin typeface="Arial"/>
                <a:ea typeface="Arial"/>
                <a:cs typeface="Arial"/>
                <a:sym typeface="Arial"/>
              </a:rPr>
              <a:t>Joseph Earnest  				</a:t>
            </a:r>
            <a:fld id="{00000000-1234-1234-1234-123412341234}" type="slidenum">
              <a:rPr lang="en-US" sz="3600" b="0" i="0" u="none" strike="noStrike" cap="none">
                <a:solidFill>
                  <a:srgbClr val="0C0C0C"/>
                </a:solidFill>
                <a:latin typeface="Arial"/>
                <a:ea typeface="Arial"/>
                <a:cs typeface="Arial"/>
                <a:sym typeface="Arial"/>
              </a:rPr>
              <a:t>8</a:t>
            </a:fld>
            <a:endParaRPr sz="3600" b="0" i="0" u="none" strike="noStrike" cap="none" dirty="0">
              <a:solidFill>
                <a:srgbClr val="0C0C0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4" name="Google Shape;174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74555" y="1621869"/>
            <a:ext cx="3085696" cy="23163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334338" y="1621869"/>
            <a:ext cx="3333172" cy="23163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667510" y="1621869"/>
            <a:ext cx="3333172" cy="23163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0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274555" y="3938229"/>
            <a:ext cx="2701291" cy="21405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0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3948875" y="3938230"/>
            <a:ext cx="3152754" cy="21405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0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7101629" y="3938231"/>
            <a:ext cx="3899053" cy="21405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1"/>
          <p:cNvSpPr txBox="1">
            <a:spLocks noGrp="1"/>
          </p:cNvSpPr>
          <p:nvPr>
            <p:ph type="title"/>
          </p:nvPr>
        </p:nvSpPr>
        <p:spPr>
          <a:xfrm>
            <a:off x="604886" y="444499"/>
            <a:ext cx="113538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en-US"/>
              <a:t>Concept Selection – Binary Comparison </a:t>
            </a:r>
            <a:endParaRPr/>
          </a:p>
        </p:txBody>
      </p:sp>
      <p:sp>
        <p:nvSpPr>
          <p:cNvPr id="185" name="Google Shape;185;p21"/>
          <p:cNvSpPr txBox="1"/>
          <p:nvPr/>
        </p:nvSpPr>
        <p:spPr>
          <a:xfrm>
            <a:off x="1050925" y="6324600"/>
            <a:ext cx="1030287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0C0C0C"/>
                </a:solidFill>
                <a:latin typeface="Arial"/>
                <a:ea typeface="Arial"/>
                <a:cs typeface="Arial"/>
                <a:sym typeface="Arial"/>
              </a:rPr>
              <a:t>Joseph Earnest  				</a:t>
            </a:r>
            <a:fld id="{00000000-1234-1234-1234-123412341234}" type="slidenum">
              <a:rPr lang="en-US" sz="3600" b="0" i="0" u="none" strike="noStrike" cap="none">
                <a:solidFill>
                  <a:srgbClr val="0C0C0C"/>
                </a:solidFill>
                <a:latin typeface="Arial"/>
                <a:ea typeface="Arial"/>
                <a:cs typeface="Arial"/>
                <a:sym typeface="Arial"/>
              </a:rPr>
              <a:t>9</a:t>
            </a:fld>
            <a:endParaRPr sz="3600" b="0" i="0" u="none" strike="noStrike" cap="none">
              <a:solidFill>
                <a:srgbClr val="0C0C0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6" name="Google Shape;186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4886" y="2493342"/>
            <a:ext cx="10982227" cy="31079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BlockprintVTI">
  <a:themeElements>
    <a:clrScheme name="Custom 69">
      <a:dk1>
        <a:srgbClr val="000000"/>
      </a:dk1>
      <a:lt1>
        <a:srgbClr val="FFFFFF"/>
      </a:lt1>
      <a:dk2>
        <a:srgbClr val="44131A"/>
      </a:dk2>
      <a:lt2>
        <a:srgbClr val="F2ECEA"/>
      </a:lt2>
      <a:accent1>
        <a:srgbClr val="A62C52"/>
      </a:accent1>
      <a:accent2>
        <a:srgbClr val="A7928D"/>
      </a:accent2>
      <a:accent3>
        <a:srgbClr val="307C71"/>
      </a:accent3>
      <a:accent4>
        <a:srgbClr val="41575D"/>
      </a:accent4>
      <a:accent5>
        <a:srgbClr val="8FA3A3"/>
      </a:accent5>
      <a:accent6>
        <a:srgbClr val="CA8370"/>
      </a:accent6>
      <a:hlink>
        <a:srgbClr val="D13D6E"/>
      </a:hlink>
      <a:folHlink>
        <a:srgbClr val="6C9D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328</Words>
  <Application>Microsoft Office PowerPoint</Application>
  <PresentationFormat>Widescreen</PresentationFormat>
  <Paragraphs>67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Georgia</vt:lpstr>
      <vt:lpstr>BlockprintVTI</vt:lpstr>
      <vt:lpstr>Final Presentation Team 524PC RoboBoat Pt. 1</vt:lpstr>
      <vt:lpstr>The Team </vt:lpstr>
      <vt:lpstr>Project Overview</vt:lpstr>
      <vt:lpstr>Competition Background</vt:lpstr>
      <vt:lpstr>Example Tasks…..</vt:lpstr>
      <vt:lpstr>Previous Overall Competition Winners</vt:lpstr>
      <vt:lpstr>Due to COVID…. </vt:lpstr>
      <vt:lpstr>Preliminary Designs</vt:lpstr>
      <vt:lpstr>Concept Selection – Binary Comparison </vt:lpstr>
      <vt:lpstr>Concept Selection – House of Quality </vt:lpstr>
      <vt:lpstr>Concept Selection – Pugh Chart </vt:lpstr>
      <vt:lpstr>Concept Selection – Characteristic Comparison </vt:lpstr>
      <vt:lpstr>Concept Selection – Decision Matrix </vt:lpstr>
      <vt:lpstr>Concept Selection – Final Concept </vt:lpstr>
      <vt:lpstr>Questions?        B.O.A.T (Best of All Time)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Presentation Team 524PC RoboBoat</dc:title>
  <dc:creator>Bryson Potts</dc:creator>
  <cp:lastModifiedBy> </cp:lastModifiedBy>
  <cp:revision>5</cp:revision>
  <dcterms:modified xsi:type="dcterms:W3CDTF">2021-07-28T15:54:01Z</dcterms:modified>
</cp:coreProperties>
</file>